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  <p:sldMasterId id="2147483692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3" r:id="rId21"/>
    <p:sldId id="284" r:id="rId22"/>
    <p:sldId id="285" r:id="rId23"/>
    <p:sldId id="286" r:id="rId2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6"/>
      <p:bold r:id="rId27"/>
    </p:embeddedFont>
    <p:embeddedFont>
      <p:font typeface="Microsoft Yahei" panose="020B0503020204020204" pitchFamily="34" charset="-122"/>
      <p:regular r:id="rId28"/>
      <p:bold r:id="rId29"/>
    </p:embeddedFont>
    <p:embeddedFont>
      <p:font typeface="Arial Black" panose="020B06040202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 showGuides="1">
      <p:cViewPr varScale="1">
        <p:scale>
          <a:sx n="159" d="100"/>
          <a:sy n="159" d="100"/>
        </p:scale>
        <p:origin x="7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0c09bc5d4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90c09bc5d4_0_1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0c09bc5d4_0_19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c09bc5d4_3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c09bc5d4_3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0c09bc5d4_3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0c09bc5d4_3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90c09bc5d4_3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90c09bc5d4_3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0c09bc5d4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0c09bc5d4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0c09bc5d4_3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0c09bc5d4_3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0c09bc5d4_3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0c09bc5d4_3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0c09bc5d4_3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0c09bc5d4_3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90c09bc5d4_0_2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90c09bc5d4_0_2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0c09bc5d4_3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0c09bc5d4_3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90c09bc5d4_7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90c09bc5d4_7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0c09bc5d4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90c09bc5d4_0_19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90c09bc5d4_0_19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0c09bc5d4_7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90c09bc5d4_7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0c09bc5d4_0_3310:notes"/>
          <p:cNvSpPr txBox="1">
            <a:spLocks noGrp="1"/>
          </p:cNvSpPr>
          <p:nvPr>
            <p:ph type="body" idx="1"/>
          </p:nvPr>
        </p:nvSpPr>
        <p:spPr>
          <a:xfrm>
            <a:off x="685583" y="4400320"/>
            <a:ext cx="5486700" cy="3601200"/>
          </a:xfrm>
          <a:prstGeom prst="rect">
            <a:avLst/>
          </a:prstGeom>
        </p:spPr>
        <p:txBody>
          <a:bodyPr spcFirstLastPara="1" wrap="square" lIns="40400" tIns="40400" rIns="40400" bIns="40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g90c09bc5d4_0_3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5561" y="1143511"/>
            <a:ext cx="2907000" cy="308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0c09bc5d4_0_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0c09bc5d4_0_1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0c09bc5d4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90c09bc5d4_0_2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90c09bc5d4_0_2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0c09bc5d4_7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90c09bc5d4_7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90c09bc5d4_7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0c09bc5d4_3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90c09bc5d4_3_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90c09bc5d4_3_8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0c09bc5d4_7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90c09bc5d4_7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90c09bc5d4_7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0c09bc5d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0c09bc5d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0c09bc5d4_3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0c09bc5d4_3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61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6858000" y="257175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>
            <a:spLocks noGrp="1"/>
          </p:cNvSpPr>
          <p:nvPr>
            <p:ph type="pic" idx="3"/>
          </p:nvPr>
        </p:nvSpPr>
        <p:spPr>
          <a:xfrm>
            <a:off x="4572000" y="257175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>
            <a:spLocks noGrp="1"/>
          </p:cNvSpPr>
          <p:nvPr>
            <p:ph type="pic" idx="4"/>
          </p:nvPr>
        </p:nvSpPr>
        <p:spPr>
          <a:xfrm>
            <a:off x="2286000" y="257175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5"/>
          </p:nvPr>
        </p:nvSpPr>
        <p:spPr>
          <a:xfrm>
            <a:off x="0" y="257175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-001">
  <p:cSld name="slide-00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" name="Google Shape;133;p26"/>
          <p:cNvSpPr>
            <a:spLocks noGrp="1"/>
          </p:cNvSpPr>
          <p:nvPr>
            <p:ph type="pic" idx="2"/>
          </p:nvPr>
        </p:nvSpPr>
        <p:spPr>
          <a:xfrm>
            <a:off x="4189649" y="0"/>
            <a:ext cx="4954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03">
  <p:cSld name="slide-00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 l="15189" t="6001" r="15196" b="3064"/>
          <a:stretch/>
        </p:blipFill>
        <p:spPr>
          <a:xfrm>
            <a:off x="0" y="0"/>
            <a:ext cx="3809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" name="Google Shape;138;p27"/>
          <p:cNvSpPr>
            <a:spLocks noGrp="1"/>
          </p:cNvSpPr>
          <p:nvPr>
            <p:ph type="pic" idx="2"/>
          </p:nvPr>
        </p:nvSpPr>
        <p:spPr>
          <a:xfrm>
            <a:off x="0" y="0"/>
            <a:ext cx="381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04">
  <p:cSld name="slide-00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6007615" y="818432"/>
            <a:ext cx="1319673" cy="1308766"/>
          </a:xfrm>
          <a:custGeom>
            <a:avLst/>
            <a:gdLst/>
            <a:ahLst/>
            <a:cxnLst/>
            <a:rect l="l" t="t" r="r" b="b"/>
            <a:pathLst>
              <a:path w="2181277" h="2181277" extrusionOk="0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7940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"/>
              <a:buFont typeface="Arial"/>
              <a:buChar char="•"/>
            </a:pPr>
            <a:r>
              <a:rPr lang="zh-TW" sz="600" b="0" i="0" u="none" strike="noStrike" cap="non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Insert Image</a:t>
            </a:r>
            <a:endParaRPr sz="1100"/>
          </a:p>
        </p:txBody>
      </p:sp>
      <p:sp>
        <p:nvSpPr>
          <p:cNvPr id="143" name="Google Shape;143;p28"/>
          <p:cNvSpPr>
            <a:spLocks noGrp="1"/>
          </p:cNvSpPr>
          <p:nvPr>
            <p:ph type="pic" idx="2"/>
          </p:nvPr>
        </p:nvSpPr>
        <p:spPr>
          <a:xfrm>
            <a:off x="5974385" y="779872"/>
            <a:ext cx="1386900" cy="138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05">
  <p:cSld name="slide-00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" name="Google Shape;147;p29"/>
          <p:cNvSpPr>
            <a:spLocks noGrp="1"/>
          </p:cNvSpPr>
          <p:nvPr>
            <p:ph type="pic" idx="2"/>
          </p:nvPr>
        </p:nvSpPr>
        <p:spPr>
          <a:xfrm>
            <a:off x="6696000" y="762559"/>
            <a:ext cx="2448000" cy="361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10">
  <p:cSld name="slide-010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" name="Google Shape;151;p30"/>
          <p:cNvSpPr>
            <a:spLocks noGrp="1"/>
          </p:cNvSpPr>
          <p:nvPr>
            <p:ph type="pic" idx="2"/>
          </p:nvPr>
        </p:nvSpPr>
        <p:spPr>
          <a:xfrm>
            <a:off x="1164574" y="2016147"/>
            <a:ext cx="1109400" cy="11121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0"/>
          <p:cNvSpPr>
            <a:spLocks noGrp="1"/>
          </p:cNvSpPr>
          <p:nvPr>
            <p:ph type="pic" idx="3"/>
          </p:nvPr>
        </p:nvSpPr>
        <p:spPr>
          <a:xfrm>
            <a:off x="4023003" y="2018989"/>
            <a:ext cx="1109400" cy="11121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>
            <a:spLocks noGrp="1"/>
          </p:cNvSpPr>
          <p:nvPr>
            <p:ph type="pic" idx="4"/>
          </p:nvPr>
        </p:nvSpPr>
        <p:spPr>
          <a:xfrm>
            <a:off x="6890960" y="2006622"/>
            <a:ext cx="1109400" cy="11121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11">
  <p:cSld name="slide-01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56" name="Google Shape;156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" name="Google Shape;157;p31"/>
          <p:cNvSpPr>
            <a:spLocks noGrp="1"/>
          </p:cNvSpPr>
          <p:nvPr>
            <p:ph type="pic" idx="2"/>
          </p:nvPr>
        </p:nvSpPr>
        <p:spPr>
          <a:xfrm>
            <a:off x="1164574" y="2016147"/>
            <a:ext cx="1109400" cy="11121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1"/>
          <p:cNvSpPr>
            <a:spLocks noGrp="1"/>
          </p:cNvSpPr>
          <p:nvPr>
            <p:ph type="pic" idx="3"/>
          </p:nvPr>
        </p:nvSpPr>
        <p:spPr>
          <a:xfrm>
            <a:off x="3484572" y="1479179"/>
            <a:ext cx="2186100" cy="21918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24">
  <p:cSld name="slide-02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32"/>
          <p:cNvSpPr>
            <a:spLocks noGrp="1"/>
          </p:cNvSpPr>
          <p:nvPr>
            <p:ph type="pic" idx="2"/>
          </p:nvPr>
        </p:nvSpPr>
        <p:spPr>
          <a:xfrm>
            <a:off x="1159667" y="1537351"/>
            <a:ext cx="1386900" cy="138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2"/>
          <p:cNvSpPr>
            <a:spLocks noGrp="1"/>
          </p:cNvSpPr>
          <p:nvPr>
            <p:ph type="pic" idx="3"/>
          </p:nvPr>
        </p:nvSpPr>
        <p:spPr>
          <a:xfrm>
            <a:off x="3882877" y="1537351"/>
            <a:ext cx="1386900" cy="138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>
            <a:spLocks noGrp="1"/>
          </p:cNvSpPr>
          <p:nvPr>
            <p:ph type="pic" idx="4"/>
          </p:nvPr>
        </p:nvSpPr>
        <p:spPr>
          <a:xfrm>
            <a:off x="6606086" y="1537351"/>
            <a:ext cx="1386900" cy="138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47">
  <p:cSld name="slide-04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67" name="Google Shape;16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" name="Google Shape;168;p33"/>
          <p:cNvSpPr>
            <a:spLocks noGrp="1"/>
          </p:cNvSpPr>
          <p:nvPr>
            <p:ph type="pic" idx="2"/>
          </p:nvPr>
        </p:nvSpPr>
        <p:spPr>
          <a:xfrm>
            <a:off x="4959726" y="-89559"/>
            <a:ext cx="5380800" cy="53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62">
  <p:cSld name="slide-06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" name="Google Shape;172;p34"/>
          <p:cNvSpPr>
            <a:spLocks noGrp="1"/>
          </p:cNvSpPr>
          <p:nvPr>
            <p:ph type="pic" idx="2"/>
          </p:nvPr>
        </p:nvSpPr>
        <p:spPr>
          <a:xfrm>
            <a:off x="5860669" y="2134357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3"/>
          </p:nvPr>
        </p:nvSpPr>
        <p:spPr>
          <a:xfrm>
            <a:off x="7117726" y="940386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4"/>
          <p:cNvSpPr>
            <a:spLocks noGrp="1"/>
          </p:cNvSpPr>
          <p:nvPr>
            <p:ph type="pic" idx="4"/>
          </p:nvPr>
        </p:nvSpPr>
        <p:spPr>
          <a:xfrm>
            <a:off x="4594345" y="940386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63">
  <p:cSld name="slide-06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8" name="Google Shape;178;p35"/>
          <p:cNvSpPr>
            <a:spLocks noGrp="1"/>
          </p:cNvSpPr>
          <p:nvPr>
            <p:ph type="pic" idx="2"/>
          </p:nvPr>
        </p:nvSpPr>
        <p:spPr>
          <a:xfrm>
            <a:off x="3501463" y="2506604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>
            <a:spLocks noGrp="1"/>
          </p:cNvSpPr>
          <p:nvPr>
            <p:ph type="pic" idx="3"/>
          </p:nvPr>
        </p:nvSpPr>
        <p:spPr>
          <a:xfrm>
            <a:off x="486509" y="1225983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4"/>
          </p:nvPr>
        </p:nvSpPr>
        <p:spPr>
          <a:xfrm>
            <a:off x="1725265" y="2506604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64">
  <p:cSld name="slide-06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83" name="Google Shape;18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4" name="Google Shape;184;p36"/>
          <p:cNvSpPr>
            <a:spLocks noGrp="1"/>
          </p:cNvSpPr>
          <p:nvPr>
            <p:ph type="pic" idx="2"/>
          </p:nvPr>
        </p:nvSpPr>
        <p:spPr>
          <a:xfrm>
            <a:off x="4375796" y="1681734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6"/>
          <p:cNvSpPr>
            <a:spLocks noGrp="1"/>
          </p:cNvSpPr>
          <p:nvPr>
            <p:ph type="pic" idx="3"/>
          </p:nvPr>
        </p:nvSpPr>
        <p:spPr>
          <a:xfrm>
            <a:off x="5589408" y="2914399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>
            <a:spLocks noGrp="1"/>
          </p:cNvSpPr>
          <p:nvPr>
            <p:ph type="pic" idx="4"/>
          </p:nvPr>
        </p:nvSpPr>
        <p:spPr>
          <a:xfrm>
            <a:off x="3144390" y="444439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>
            <a:spLocks noGrp="1"/>
          </p:cNvSpPr>
          <p:nvPr>
            <p:ph type="pic" idx="5"/>
          </p:nvPr>
        </p:nvSpPr>
        <p:spPr>
          <a:xfrm>
            <a:off x="5607193" y="448994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>
            <a:spLocks noGrp="1"/>
          </p:cNvSpPr>
          <p:nvPr>
            <p:ph type="pic" idx="6"/>
          </p:nvPr>
        </p:nvSpPr>
        <p:spPr>
          <a:xfrm>
            <a:off x="6823618" y="1681734"/>
            <a:ext cx="1673100" cy="1677300"/>
          </a:xfrm>
          <a:prstGeom prst="octagon">
            <a:avLst>
              <a:gd name="adj" fmla="val 292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65">
  <p:cSld name="slide-06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91" name="Google Shape;191;p37"/>
          <p:cNvSpPr>
            <a:spLocks noGrp="1"/>
          </p:cNvSpPr>
          <p:nvPr>
            <p:ph type="pic" idx="2"/>
          </p:nvPr>
        </p:nvSpPr>
        <p:spPr>
          <a:xfrm>
            <a:off x="763153" y="826368"/>
            <a:ext cx="3429300" cy="35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80">
  <p:cSld name="slide-080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95" name="Google Shape;195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6" name="Google Shape;196;p38"/>
          <p:cNvSpPr>
            <a:spLocks noGrp="1"/>
          </p:cNvSpPr>
          <p:nvPr>
            <p:ph type="pic" idx="2"/>
          </p:nvPr>
        </p:nvSpPr>
        <p:spPr>
          <a:xfrm>
            <a:off x="-1193668" y="759061"/>
            <a:ext cx="5380800" cy="53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-081">
  <p:cSld name="slide-08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/>
          <p:nvPr/>
        </p:nvSpPr>
        <p:spPr>
          <a:xfrm>
            <a:off x="8193360" y="4619625"/>
            <a:ext cx="24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1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sz="1100"/>
          </a:p>
        </p:txBody>
      </p:sp>
      <p:sp>
        <p:nvSpPr>
          <p:cNvPr id="199" name="Google Shape;199;p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>
            <a:spLocks noGrp="1"/>
          </p:cNvSpPr>
          <p:nvPr>
            <p:ph type="pic" idx="2"/>
          </p:nvPr>
        </p:nvSpPr>
        <p:spPr>
          <a:xfrm>
            <a:off x="4572000" y="-3256"/>
            <a:ext cx="4573200" cy="515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7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140404" y="530727"/>
            <a:ext cx="88632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>
                <a:solidFill>
                  <a:srgbClr val="58595B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322576" y="1987620"/>
            <a:ext cx="3809400" cy="2665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3"/>
          <p:cNvSpPr/>
          <p:nvPr/>
        </p:nvSpPr>
        <p:spPr>
          <a:xfrm>
            <a:off x="871929" y="867539"/>
            <a:ext cx="3424800" cy="159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140404" y="530727"/>
            <a:ext cx="88632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>
                <a:solidFill>
                  <a:srgbClr val="58595B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>
            <a:spLocks noGrp="1"/>
          </p:cNvSpPr>
          <p:nvPr>
            <p:ph type="title"/>
          </p:nvPr>
        </p:nvSpPr>
        <p:spPr>
          <a:xfrm>
            <a:off x="140404" y="530727"/>
            <a:ext cx="88632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>
                <a:solidFill>
                  <a:srgbClr val="58595B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sz="33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140404" y="530727"/>
            <a:ext cx="88632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58595B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/>
          <p:nvPr/>
        </p:nvSpPr>
        <p:spPr>
          <a:xfrm>
            <a:off x="-100877" y="-240395"/>
            <a:ext cx="6274200" cy="5589900"/>
          </a:xfrm>
          <a:prstGeom prst="rect">
            <a:avLst/>
          </a:prstGeom>
          <a:blipFill rotWithShape="1">
            <a:blip r:embed="rId3">
              <a:alphaModFix amt="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 txBox="1"/>
          <p:nvPr/>
        </p:nvSpPr>
        <p:spPr>
          <a:xfrm>
            <a:off x="954599" y="1959000"/>
            <a:ext cx="4891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latin typeface="Microsoft JhengHei"/>
                <a:ea typeface="Microsoft JhengHei"/>
                <a:cs typeface="Microsoft JhengHei"/>
                <a:sym typeface="Microsoft JhengHei"/>
              </a:rPr>
              <a:t>初鹿國中 木構實驗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1030803" y="2516067"/>
            <a:ext cx="3862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L.A. Lab</a:t>
            </a:r>
            <a:endParaRPr sz="2200" b="1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6" name="Google Shape;246;p46"/>
          <p:cNvGrpSpPr/>
          <p:nvPr/>
        </p:nvGrpSpPr>
        <p:grpSpPr>
          <a:xfrm rot="-6783846">
            <a:off x="2541493" y="1534844"/>
            <a:ext cx="528100" cy="437105"/>
            <a:chOff x="181124" y="3428031"/>
            <a:chExt cx="1004315" cy="831265"/>
          </a:xfrm>
        </p:grpSpPr>
        <p:cxnSp>
          <p:nvCxnSpPr>
            <p:cNvPr id="247" name="Google Shape;247;p46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46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46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0" name="Google Shape;250;p46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6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6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46"/>
          <p:cNvGrpSpPr/>
          <p:nvPr/>
        </p:nvGrpSpPr>
        <p:grpSpPr>
          <a:xfrm rot="5669793">
            <a:off x="372824" y="3669601"/>
            <a:ext cx="338900" cy="331640"/>
            <a:chOff x="962110" y="2503228"/>
            <a:chExt cx="451862" cy="442182"/>
          </a:xfrm>
        </p:grpSpPr>
        <p:cxnSp>
          <p:nvCxnSpPr>
            <p:cNvPr id="254" name="Google Shape;254;p46"/>
            <p:cNvCxnSpPr/>
            <p:nvPr/>
          </p:nvCxnSpPr>
          <p:spPr>
            <a:xfrm rot="7711811" flipH="1">
              <a:off x="1054793" y="2632440"/>
              <a:ext cx="82835" cy="277084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46"/>
            <p:cNvCxnSpPr/>
            <p:nvPr/>
          </p:nvCxnSpPr>
          <p:spPr>
            <a:xfrm rot="7717004" flipH="1">
              <a:off x="1054035" y="2643235"/>
              <a:ext cx="373974" cy="14407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46"/>
            <p:cNvCxnSpPr>
              <a:stCxn id="257" idx="5"/>
            </p:cNvCxnSpPr>
            <p:nvPr/>
          </p:nvCxnSpPr>
          <p:spPr>
            <a:xfrm rot="5134625">
              <a:off x="1112068" y="2430375"/>
              <a:ext cx="54462" cy="297322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7" name="Google Shape;257;p46"/>
            <p:cNvSpPr/>
            <p:nvPr/>
          </p:nvSpPr>
          <p:spPr>
            <a:xfrm rot="7709662">
              <a:off x="1285242" y="2513088"/>
              <a:ext cx="48680" cy="4868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6"/>
            <p:cNvSpPr/>
            <p:nvPr/>
          </p:nvSpPr>
          <p:spPr>
            <a:xfrm rot="7712471">
              <a:off x="1149358" y="2863766"/>
              <a:ext cx="67889" cy="67889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6"/>
            <p:cNvSpPr/>
            <p:nvPr/>
          </p:nvSpPr>
          <p:spPr>
            <a:xfrm rot="7723735">
              <a:off x="982451" y="2610033"/>
              <a:ext cx="38840" cy="38840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p46" descr="图片包含 户外艺术系列&#10;&#10;已生成高可信度的说明"/>
          <p:cNvPicPr preferRelativeResize="0"/>
          <p:nvPr/>
        </p:nvPicPr>
        <p:blipFill rotWithShape="1">
          <a:blip r:embed="rId4">
            <a:alphaModFix/>
          </a:blip>
          <a:srcRect l="37764" b="26798"/>
          <a:stretch/>
        </p:blipFill>
        <p:spPr>
          <a:xfrm rot="-9035920">
            <a:off x="6440146" y="1521750"/>
            <a:ext cx="3239992" cy="381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 descr="图片包含 户外艺术系列&#10;&#10;已生成高可信度的说明"/>
          <p:cNvPicPr preferRelativeResize="0"/>
          <p:nvPr/>
        </p:nvPicPr>
        <p:blipFill rotWithShape="1">
          <a:blip r:embed="rId5">
            <a:alphaModFix/>
          </a:blip>
          <a:srcRect r="35600" b="18679"/>
          <a:stretch/>
        </p:blipFill>
        <p:spPr>
          <a:xfrm rot="-7273897">
            <a:off x="5896533" y="-754112"/>
            <a:ext cx="2541662" cy="3211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6"/>
          <p:cNvCxnSpPr/>
          <p:nvPr/>
        </p:nvCxnSpPr>
        <p:spPr>
          <a:xfrm>
            <a:off x="1121191" y="2954673"/>
            <a:ext cx="597900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5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3">
            <a:off x="2446565" y="446316"/>
            <a:ext cx="4250870" cy="425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/>
          <p:nvPr/>
        </p:nvSpPr>
        <p:spPr>
          <a:xfrm>
            <a:off x="-25050" y="1820550"/>
            <a:ext cx="91941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4046900" y="1993750"/>
            <a:ext cx="10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19" name="Google Shape;519;p55"/>
          <p:cNvCxnSpPr/>
          <p:nvPr/>
        </p:nvCxnSpPr>
        <p:spPr>
          <a:xfrm>
            <a:off x="3828700" y="3005675"/>
            <a:ext cx="14727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20" name="Google Shape;520;p55"/>
          <p:cNvGrpSpPr/>
          <p:nvPr/>
        </p:nvGrpSpPr>
        <p:grpSpPr>
          <a:xfrm rot="-6067057">
            <a:off x="511767" y="799239"/>
            <a:ext cx="528138" cy="437136"/>
            <a:chOff x="181124" y="3428031"/>
            <a:chExt cx="1004315" cy="831265"/>
          </a:xfrm>
        </p:grpSpPr>
        <p:cxnSp>
          <p:nvCxnSpPr>
            <p:cNvPr id="521" name="Google Shape;521;p55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55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55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4" name="Google Shape;524;p55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55"/>
          <p:cNvGrpSpPr/>
          <p:nvPr/>
        </p:nvGrpSpPr>
        <p:grpSpPr>
          <a:xfrm rot="10245263">
            <a:off x="7853816" y="4224365"/>
            <a:ext cx="528202" cy="437189"/>
            <a:chOff x="181124" y="3428031"/>
            <a:chExt cx="1004315" cy="831265"/>
          </a:xfrm>
        </p:grpSpPr>
        <p:cxnSp>
          <p:nvCxnSpPr>
            <p:cNvPr id="528" name="Google Shape;528;p55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9" name="Google Shape;529;p55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0" name="Google Shape;530;p55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1" name="Google Shape;531;p55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5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 rot="10245642">
            <a:off x="7625188" y="1214544"/>
            <a:ext cx="271473" cy="224697"/>
            <a:chOff x="181124" y="3428031"/>
            <a:chExt cx="1004315" cy="831265"/>
          </a:xfrm>
        </p:grpSpPr>
        <p:cxnSp>
          <p:nvCxnSpPr>
            <p:cNvPr id="535" name="Google Shape;535;p55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6" name="Google Shape;536;p55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7" name="Google Shape;537;p55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8" name="Google Shape;538;p55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55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構件實驗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56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548" name="Google Shape;548;p56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icrosoft Yahei"/>
                <a:buNone/>
              </a:pPr>
              <a:r>
                <a:rPr lang="zh-TW" sz="13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構件實驗 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56"/>
          <p:cNvSpPr txBox="1"/>
          <p:nvPr/>
        </p:nvSpPr>
        <p:spPr>
          <a:xfrm>
            <a:off x="289905" y="422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參考案例-</a:t>
            </a: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木構接合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51" name="Google Shape;5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75" y="393550"/>
            <a:ext cx="1595857" cy="2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495" y="327225"/>
            <a:ext cx="3142579" cy="45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6"/>
          <p:cNvPicPr preferRelativeResize="0"/>
          <p:nvPr/>
        </p:nvPicPr>
        <p:blipFill rotWithShape="1">
          <a:blip r:embed="rId5">
            <a:alphaModFix/>
          </a:blip>
          <a:srcRect r="9804"/>
          <a:stretch/>
        </p:blipFill>
        <p:spPr>
          <a:xfrm>
            <a:off x="1068025" y="2696050"/>
            <a:ext cx="3648051" cy="21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025" y="1089043"/>
            <a:ext cx="1930749" cy="144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57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561" name="Google Shape;561;p57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icrosoft Yahei"/>
                <a:buNone/>
              </a:pPr>
              <a:r>
                <a:rPr lang="zh-TW" sz="13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構件實驗 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57"/>
          <p:cNvSpPr txBox="1"/>
          <p:nvPr/>
        </p:nvSpPr>
        <p:spPr>
          <a:xfrm>
            <a:off x="289905" y="422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參考案例-接地構造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94" y="3140709"/>
            <a:ext cx="3858806" cy="178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924" y="363175"/>
            <a:ext cx="3004284" cy="4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628" y="489425"/>
            <a:ext cx="1878868" cy="24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149" y="760471"/>
            <a:ext cx="2106119" cy="210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30" y="678300"/>
            <a:ext cx="2617403" cy="196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699" y="2843644"/>
            <a:ext cx="2657473" cy="199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275" y="2873723"/>
            <a:ext cx="2617397" cy="196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4275" y="663250"/>
            <a:ext cx="2617397" cy="196415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286380" y="177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Yahei"/>
              <a:buNone/>
            </a:pP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構件實驗 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9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59"/>
          <p:cNvPicPr preferRelativeResize="0"/>
          <p:nvPr/>
        </p:nvPicPr>
        <p:blipFill rotWithShape="1">
          <a:blip r:embed="rId3">
            <a:alphaModFix/>
          </a:blip>
          <a:srcRect b="25744"/>
          <a:stretch/>
        </p:blipFill>
        <p:spPr>
          <a:xfrm rot="-5400000">
            <a:off x="5390361" y="1643174"/>
            <a:ext cx="3942927" cy="2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137" y="770244"/>
            <a:ext cx="2445487" cy="183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286380" y="177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Yahei"/>
              <a:buNone/>
            </a:pP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構件實驗 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88" name="Google Shape;5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138" y="2878013"/>
            <a:ext cx="2445481" cy="183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055" y="2808365"/>
            <a:ext cx="2471397" cy="18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049" y="770250"/>
            <a:ext cx="2471397" cy="185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0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60"/>
          <p:cNvPicPr preferRelativeResize="0"/>
          <p:nvPr/>
        </p:nvPicPr>
        <p:blipFill rotWithShape="1">
          <a:blip r:embed="rId3">
            <a:alphaModFix/>
          </a:blip>
          <a:srcRect b="-10877"/>
          <a:stretch/>
        </p:blipFill>
        <p:spPr>
          <a:xfrm rot="10800000">
            <a:off x="1969242" y="2116833"/>
            <a:ext cx="2006775" cy="267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221495" y="309006"/>
            <a:ext cx="1517094" cy="202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 rotWithShape="1">
          <a:blip r:embed="rId5">
            <a:alphaModFix/>
          </a:blip>
          <a:srcRect l="10780" r="7977"/>
          <a:stretch/>
        </p:blipFill>
        <p:spPr>
          <a:xfrm>
            <a:off x="4270925" y="561275"/>
            <a:ext cx="2578576" cy="422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/>
        </p:nvSpPr>
        <p:spPr>
          <a:xfrm>
            <a:off x="286380" y="177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Yahei"/>
              <a:buNone/>
            </a:pP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構件實驗 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1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1"/>
          <p:cNvSpPr txBox="1"/>
          <p:nvPr/>
        </p:nvSpPr>
        <p:spPr>
          <a:xfrm>
            <a:off x="286380" y="177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Yahei"/>
              <a:buNone/>
            </a:pP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構件實驗 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08" name="Google Shape;608;p61"/>
          <p:cNvPicPr preferRelativeResize="0"/>
          <p:nvPr/>
        </p:nvPicPr>
        <p:blipFill rotWithShape="1">
          <a:blip r:embed="rId3">
            <a:alphaModFix/>
          </a:blip>
          <a:srcRect t="8465" b="8298"/>
          <a:stretch/>
        </p:blipFill>
        <p:spPr>
          <a:xfrm rot="-5400000">
            <a:off x="1531500" y="742963"/>
            <a:ext cx="3294073" cy="365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 rotWithShape="1">
          <a:blip r:embed="rId4">
            <a:alphaModFix/>
          </a:blip>
          <a:srcRect l="33815" r="15788"/>
          <a:stretch/>
        </p:blipFill>
        <p:spPr>
          <a:xfrm>
            <a:off x="5317509" y="924713"/>
            <a:ext cx="2212113" cy="329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2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3">
            <a:off x="2446565" y="446316"/>
            <a:ext cx="4250870" cy="425087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2"/>
          <p:cNvSpPr/>
          <p:nvPr/>
        </p:nvSpPr>
        <p:spPr>
          <a:xfrm>
            <a:off x="-231975" y="1820550"/>
            <a:ext cx="95847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2"/>
          <p:cNvSpPr txBox="1"/>
          <p:nvPr/>
        </p:nvSpPr>
        <p:spPr>
          <a:xfrm>
            <a:off x="4046900" y="1993750"/>
            <a:ext cx="10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7" name="Google Shape;617;p62"/>
          <p:cNvCxnSpPr/>
          <p:nvPr/>
        </p:nvCxnSpPr>
        <p:spPr>
          <a:xfrm>
            <a:off x="3828700" y="3005675"/>
            <a:ext cx="14514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18" name="Google Shape;618;p62"/>
          <p:cNvGrpSpPr/>
          <p:nvPr/>
        </p:nvGrpSpPr>
        <p:grpSpPr>
          <a:xfrm rot="-6067057">
            <a:off x="511767" y="799239"/>
            <a:ext cx="528138" cy="437136"/>
            <a:chOff x="181124" y="3428031"/>
            <a:chExt cx="1004315" cy="831265"/>
          </a:xfrm>
        </p:grpSpPr>
        <p:cxnSp>
          <p:nvCxnSpPr>
            <p:cNvPr id="619" name="Google Shape;619;p62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0" name="Google Shape;620;p62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1" name="Google Shape;621;p62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2" name="Google Shape;622;p62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2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2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62"/>
          <p:cNvGrpSpPr/>
          <p:nvPr/>
        </p:nvGrpSpPr>
        <p:grpSpPr>
          <a:xfrm rot="10245263">
            <a:off x="7853816" y="4224365"/>
            <a:ext cx="528202" cy="437189"/>
            <a:chOff x="181124" y="3428031"/>
            <a:chExt cx="1004315" cy="831265"/>
          </a:xfrm>
        </p:grpSpPr>
        <p:cxnSp>
          <p:nvCxnSpPr>
            <p:cNvPr id="626" name="Google Shape;626;p62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2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p62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9" name="Google Shape;629;p62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2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2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62"/>
          <p:cNvGrpSpPr/>
          <p:nvPr/>
        </p:nvGrpSpPr>
        <p:grpSpPr>
          <a:xfrm rot="10245642">
            <a:off x="7625188" y="1214544"/>
            <a:ext cx="271473" cy="224697"/>
            <a:chOff x="181124" y="3428031"/>
            <a:chExt cx="1004315" cy="831265"/>
          </a:xfrm>
        </p:grpSpPr>
        <p:cxnSp>
          <p:nvCxnSpPr>
            <p:cNvPr id="633" name="Google Shape;633;p62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4" name="Google Shape;634;p62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5" name="Google Shape;635;p62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6" name="Google Shape;636;p62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2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62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概念發展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73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3">
            <a:off x="2446565" y="446316"/>
            <a:ext cx="4250870" cy="425087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3"/>
          <p:cNvSpPr/>
          <p:nvPr/>
        </p:nvSpPr>
        <p:spPr>
          <a:xfrm>
            <a:off x="-231975" y="1820550"/>
            <a:ext cx="95847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73"/>
          <p:cNvGrpSpPr/>
          <p:nvPr/>
        </p:nvGrpSpPr>
        <p:grpSpPr>
          <a:xfrm rot="-6067057">
            <a:off x="511767" y="799239"/>
            <a:ext cx="528138" cy="437136"/>
            <a:chOff x="181124" y="3428031"/>
            <a:chExt cx="1004315" cy="831265"/>
          </a:xfrm>
        </p:grpSpPr>
        <p:cxnSp>
          <p:nvCxnSpPr>
            <p:cNvPr id="903" name="Google Shape;903;p7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7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7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06" name="Google Shape;906;p7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73"/>
          <p:cNvGrpSpPr/>
          <p:nvPr/>
        </p:nvGrpSpPr>
        <p:grpSpPr>
          <a:xfrm rot="10245263">
            <a:off x="7853816" y="4224365"/>
            <a:ext cx="528202" cy="437189"/>
            <a:chOff x="181124" y="3428031"/>
            <a:chExt cx="1004315" cy="831265"/>
          </a:xfrm>
        </p:grpSpPr>
        <p:cxnSp>
          <p:nvCxnSpPr>
            <p:cNvPr id="910" name="Google Shape;910;p7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7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7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3" name="Google Shape;913;p7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73"/>
          <p:cNvGrpSpPr/>
          <p:nvPr/>
        </p:nvGrpSpPr>
        <p:grpSpPr>
          <a:xfrm rot="10245642">
            <a:off x="7625188" y="1214544"/>
            <a:ext cx="271473" cy="224697"/>
            <a:chOff x="181124" y="3428031"/>
            <a:chExt cx="1004315" cy="831265"/>
          </a:xfrm>
        </p:grpSpPr>
        <p:cxnSp>
          <p:nvCxnSpPr>
            <p:cNvPr id="917" name="Google Shape;917;p7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7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7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0" name="Google Shape;920;p7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3" name="Google Shape;923;p73"/>
          <p:cNvCxnSpPr/>
          <p:nvPr/>
        </p:nvCxnSpPr>
        <p:spPr>
          <a:xfrm>
            <a:off x="4088825" y="3005675"/>
            <a:ext cx="970500" cy="54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4" name="Google Shape;924;p73"/>
          <p:cNvSpPr txBox="1"/>
          <p:nvPr/>
        </p:nvSpPr>
        <p:spPr>
          <a:xfrm>
            <a:off x="2775300" y="24635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方案四</a:t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74"/>
          <p:cNvPicPr preferRelativeResize="0"/>
          <p:nvPr/>
        </p:nvPicPr>
        <p:blipFill rotWithShape="1">
          <a:blip r:embed="rId3">
            <a:alphaModFix/>
          </a:blip>
          <a:srcRect l="11947" r="-17399"/>
          <a:stretch/>
        </p:blipFill>
        <p:spPr>
          <a:xfrm>
            <a:off x="5942217" y="1389499"/>
            <a:ext cx="4664459" cy="2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4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4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932" name="Google Shape;93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2925" y="1389513"/>
            <a:ext cx="3152689" cy="23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785" y="1389511"/>
            <a:ext cx="3835939" cy="236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74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935" name="Google Shape;935;p74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Microsoft Yahei"/>
                <a:buNone/>
              </a:pPr>
              <a:r>
                <a:rPr lang="zh-TW" sz="1300">
                  <a:latin typeface="Microsoft Yahei"/>
                  <a:ea typeface="Microsoft Yahei"/>
                  <a:cs typeface="Microsoft Yahei"/>
                  <a:sym typeface="Microsoft Yahei"/>
                </a:rPr>
                <a:t>方案四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74"/>
          <p:cNvSpPr txBox="1"/>
          <p:nvPr/>
        </p:nvSpPr>
        <p:spPr>
          <a:xfrm>
            <a:off x="289905" y="422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模型展演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2">
            <a:off x="4210842" y="1402794"/>
            <a:ext cx="2398718" cy="2398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47"/>
          <p:cNvGrpSpPr/>
          <p:nvPr/>
        </p:nvGrpSpPr>
        <p:grpSpPr>
          <a:xfrm rot="3832981">
            <a:off x="2820495" y="2218868"/>
            <a:ext cx="396291" cy="328008"/>
            <a:chOff x="181124" y="3428031"/>
            <a:chExt cx="1004315" cy="831265"/>
          </a:xfrm>
        </p:grpSpPr>
        <p:cxnSp>
          <p:nvCxnSpPr>
            <p:cNvPr id="270" name="Google Shape;270;p47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47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47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3" name="Google Shape;273;p47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7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7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6" name="Google Shape;276;p47"/>
          <p:cNvCxnSpPr/>
          <p:nvPr/>
        </p:nvCxnSpPr>
        <p:spPr>
          <a:xfrm>
            <a:off x="0" y="2602706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4275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47"/>
          <p:cNvSpPr/>
          <p:nvPr/>
        </p:nvSpPr>
        <p:spPr>
          <a:xfrm rot="-10425009">
            <a:off x="407664" y="2490927"/>
            <a:ext cx="168099" cy="16809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7"/>
          <p:cNvSpPr/>
          <p:nvPr/>
        </p:nvSpPr>
        <p:spPr>
          <a:xfrm rot="-10428319">
            <a:off x="6396495" y="2497975"/>
            <a:ext cx="169590" cy="169590"/>
          </a:xfrm>
          <a:prstGeom prst="ellipse">
            <a:avLst/>
          </a:prstGeom>
          <a:solidFill>
            <a:srgbClr val="F7F7F7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47"/>
          <p:cNvCxnSpPr>
            <a:stCxn id="277" idx="3"/>
          </p:cNvCxnSpPr>
          <p:nvPr/>
        </p:nvCxnSpPr>
        <p:spPr>
          <a:xfrm rot="10800000" flipH="1">
            <a:off x="557262" y="2319867"/>
            <a:ext cx="515100" cy="20250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47"/>
          <p:cNvCxnSpPr/>
          <p:nvPr/>
        </p:nvCxnSpPr>
        <p:spPr>
          <a:xfrm>
            <a:off x="1057062" y="2333967"/>
            <a:ext cx="948000" cy="26460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47"/>
          <p:cNvCxnSpPr>
            <a:stCxn id="282" idx="1"/>
            <a:endCxn id="283" idx="5"/>
          </p:cNvCxnSpPr>
          <p:nvPr/>
        </p:nvCxnSpPr>
        <p:spPr>
          <a:xfrm>
            <a:off x="1917669" y="2659959"/>
            <a:ext cx="162000" cy="50310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p47"/>
          <p:cNvCxnSpPr>
            <a:stCxn id="283" idx="7"/>
            <a:endCxn id="285" idx="7"/>
          </p:cNvCxnSpPr>
          <p:nvPr/>
        </p:nvCxnSpPr>
        <p:spPr>
          <a:xfrm rot="10800000" flipH="1">
            <a:off x="2072881" y="2635977"/>
            <a:ext cx="608400" cy="58860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47"/>
          <p:cNvSpPr/>
          <p:nvPr/>
        </p:nvSpPr>
        <p:spPr>
          <a:xfrm rot="-10422191">
            <a:off x="2063270" y="3153448"/>
            <a:ext cx="87528" cy="8752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47"/>
          <p:cNvCxnSpPr>
            <a:stCxn id="287" idx="7"/>
          </p:cNvCxnSpPr>
          <p:nvPr/>
        </p:nvCxnSpPr>
        <p:spPr>
          <a:xfrm rot="10800000" flipH="1">
            <a:off x="2671002" y="2253785"/>
            <a:ext cx="942900" cy="38160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" name="Google Shape;288;p47"/>
          <p:cNvCxnSpPr/>
          <p:nvPr/>
        </p:nvCxnSpPr>
        <p:spPr>
          <a:xfrm rot="10800000">
            <a:off x="3627218" y="2257020"/>
            <a:ext cx="560100" cy="31410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47"/>
          <p:cNvSpPr/>
          <p:nvPr/>
        </p:nvSpPr>
        <p:spPr>
          <a:xfrm rot="-10422560">
            <a:off x="3560178" y="2220796"/>
            <a:ext cx="76662" cy="76662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47"/>
          <p:cNvCxnSpPr/>
          <p:nvPr/>
        </p:nvCxnSpPr>
        <p:spPr>
          <a:xfrm>
            <a:off x="4205379" y="2592338"/>
            <a:ext cx="296400" cy="47790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" name="Google Shape;291;p47"/>
          <p:cNvCxnSpPr>
            <a:stCxn id="292" idx="2"/>
          </p:cNvCxnSpPr>
          <p:nvPr/>
        </p:nvCxnSpPr>
        <p:spPr>
          <a:xfrm flipH="1">
            <a:off x="4478501" y="2591926"/>
            <a:ext cx="1008600" cy="46770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47"/>
          <p:cNvCxnSpPr>
            <a:endCxn id="292" idx="2"/>
          </p:cNvCxnSpPr>
          <p:nvPr/>
        </p:nvCxnSpPr>
        <p:spPr>
          <a:xfrm flipH="1">
            <a:off x="5487101" y="2163226"/>
            <a:ext cx="1416000" cy="42870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47"/>
          <p:cNvCxnSpPr/>
          <p:nvPr/>
        </p:nvCxnSpPr>
        <p:spPr>
          <a:xfrm rot="10800000">
            <a:off x="6924597" y="2131019"/>
            <a:ext cx="593400" cy="440100"/>
          </a:xfrm>
          <a:prstGeom prst="straightConnector1">
            <a:avLst/>
          </a:prstGeom>
          <a:noFill/>
          <a:ln w="9525" cap="flat" cmpd="sng">
            <a:solidFill>
              <a:srgbClr val="595959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" name="Google Shape;295;p47"/>
          <p:cNvCxnSpPr>
            <a:endCxn id="278" idx="1"/>
          </p:cNvCxnSpPr>
          <p:nvPr/>
        </p:nvCxnSpPr>
        <p:spPr>
          <a:xfrm rot="10800000">
            <a:off x="6534429" y="2648850"/>
            <a:ext cx="957900" cy="425400"/>
          </a:xfrm>
          <a:prstGeom prst="straightConnector1">
            <a:avLst/>
          </a:prstGeom>
          <a:noFill/>
          <a:ln w="9525" cap="flat" cmpd="sng">
            <a:solidFill>
              <a:srgbClr val="595959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" name="Google Shape;296;p47"/>
          <p:cNvCxnSpPr>
            <a:stCxn id="297" idx="7"/>
          </p:cNvCxnSpPr>
          <p:nvPr/>
        </p:nvCxnSpPr>
        <p:spPr>
          <a:xfrm flipH="1">
            <a:off x="7489122" y="2642266"/>
            <a:ext cx="973500" cy="432000"/>
          </a:xfrm>
          <a:prstGeom prst="straightConnector1">
            <a:avLst/>
          </a:prstGeom>
          <a:noFill/>
          <a:ln w="9525" cap="flat" cmpd="sng">
            <a:solidFill>
              <a:srgbClr val="595959">
                <a:alpha val="2078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47"/>
          <p:cNvSpPr txBox="1"/>
          <p:nvPr/>
        </p:nvSpPr>
        <p:spPr>
          <a:xfrm>
            <a:off x="246552" y="1906167"/>
            <a:ext cx="132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01.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708770" y="1988600"/>
            <a:ext cx="209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7F7F7F"/>
                </a:solidFill>
              </a:rPr>
              <a:t>基地分析</a:t>
            </a: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2957796" y="2860665"/>
            <a:ext cx="1244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4803957" y="2053841"/>
            <a:ext cx="1244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5775034" y="2860665"/>
            <a:ext cx="1244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1846752" y="3277767"/>
            <a:ext cx="132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02.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2308970" y="3360200"/>
            <a:ext cx="209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7F7F7F"/>
                </a:solidFill>
              </a:rPr>
              <a:t>設計理念</a:t>
            </a: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7"/>
          <p:cNvSpPr/>
          <p:nvPr/>
        </p:nvSpPr>
        <p:spPr>
          <a:xfrm rot="-10424574">
            <a:off x="360287" y="2457567"/>
            <a:ext cx="228461" cy="22726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/>
          <p:nvPr/>
        </p:nvSpPr>
        <p:spPr>
          <a:xfrm rot="-10425009">
            <a:off x="1838414" y="2498727"/>
            <a:ext cx="168099" cy="16809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/>
          <p:nvPr/>
        </p:nvSpPr>
        <p:spPr>
          <a:xfrm rot="-10425009">
            <a:off x="4100301" y="2498727"/>
            <a:ext cx="168099" cy="16809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 rot="-10425009">
            <a:off x="5319501" y="2498727"/>
            <a:ext cx="168099" cy="16809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/>
          <p:nvPr/>
        </p:nvSpPr>
        <p:spPr>
          <a:xfrm rot="-10424574">
            <a:off x="1960487" y="3067167"/>
            <a:ext cx="228461" cy="22726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3370752" y="1677567"/>
            <a:ext cx="132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03.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3832970" y="1760000"/>
            <a:ext cx="209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7F7F7F"/>
                </a:solidFill>
              </a:rPr>
              <a:t>構件實驗</a:t>
            </a: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/>
          <p:nvPr/>
        </p:nvSpPr>
        <p:spPr>
          <a:xfrm rot="-10424574">
            <a:off x="8437487" y="2457567"/>
            <a:ext cx="228461" cy="22726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7"/>
          <p:cNvSpPr/>
          <p:nvPr/>
        </p:nvSpPr>
        <p:spPr>
          <a:xfrm rot="-10424574">
            <a:off x="3484487" y="2152767"/>
            <a:ext cx="228461" cy="22726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7"/>
          <p:cNvSpPr/>
          <p:nvPr/>
        </p:nvSpPr>
        <p:spPr>
          <a:xfrm rot="-10428319">
            <a:off x="7387095" y="2497975"/>
            <a:ext cx="169590" cy="169590"/>
          </a:xfrm>
          <a:prstGeom prst="ellipse">
            <a:avLst/>
          </a:prstGeom>
          <a:solidFill>
            <a:srgbClr val="F7F7F7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7"/>
          <p:cNvSpPr/>
          <p:nvPr/>
        </p:nvSpPr>
        <p:spPr>
          <a:xfrm rot="-10425009">
            <a:off x="2652501" y="2498727"/>
            <a:ext cx="168099" cy="16809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7"/>
          <p:cNvSpPr/>
          <p:nvPr/>
        </p:nvSpPr>
        <p:spPr>
          <a:xfrm rot="-10424574">
            <a:off x="6837287" y="2076567"/>
            <a:ext cx="228461" cy="22726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7"/>
          <p:cNvSpPr/>
          <p:nvPr/>
        </p:nvSpPr>
        <p:spPr>
          <a:xfrm>
            <a:off x="8328770" y="2141000"/>
            <a:ext cx="209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7F7F7F"/>
                </a:solidFill>
              </a:rPr>
              <a:t>END</a:t>
            </a: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6723552" y="1601367"/>
            <a:ext cx="132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04.</a:t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7"/>
          <p:cNvSpPr/>
          <p:nvPr/>
        </p:nvSpPr>
        <p:spPr>
          <a:xfrm>
            <a:off x="7185770" y="1683800"/>
            <a:ext cx="209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7F7F7F"/>
                </a:solidFill>
              </a:rPr>
              <a:t>概念發展</a:t>
            </a:r>
            <a:endParaRPr sz="15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5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5"/>
          <p:cNvSpPr/>
          <p:nvPr/>
        </p:nvSpPr>
        <p:spPr>
          <a:xfrm>
            <a:off x="179200" y="203650"/>
            <a:ext cx="38700" cy="459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44" name="Google Shape;944;p75"/>
          <p:cNvSpPr txBox="1"/>
          <p:nvPr/>
        </p:nvSpPr>
        <p:spPr>
          <a:xfrm>
            <a:off x="289900" y="840788"/>
            <a:ext cx="53664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山的形廓是陸面上最自然的紋理、給人充滿想像的線條，而這設計中的每一個線型就如同這山形般的變化起伏。</a:t>
            </a:r>
            <a:endParaRPr sz="1200"/>
          </a:p>
        </p:txBody>
      </p:sp>
      <p:pic>
        <p:nvPicPr>
          <p:cNvPr id="945" name="Google Shape;9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6825"/>
            <a:ext cx="3222523" cy="196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5"/>
          <p:cNvPicPr preferRelativeResize="0"/>
          <p:nvPr/>
        </p:nvPicPr>
        <p:blipFill rotWithShape="1">
          <a:blip r:embed="rId4">
            <a:alphaModFix/>
          </a:blip>
          <a:srcRect l="1537" r="2373"/>
          <a:stretch/>
        </p:blipFill>
        <p:spPr>
          <a:xfrm>
            <a:off x="3156425" y="1766825"/>
            <a:ext cx="3724973" cy="19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5"/>
          <p:cNvPicPr preferRelativeResize="0"/>
          <p:nvPr/>
        </p:nvPicPr>
        <p:blipFill rotWithShape="1">
          <a:blip r:embed="rId5">
            <a:alphaModFix/>
          </a:blip>
          <a:srcRect l="6028" r="7361"/>
          <a:stretch/>
        </p:blipFill>
        <p:spPr>
          <a:xfrm>
            <a:off x="6761500" y="1766825"/>
            <a:ext cx="2376473" cy="18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5"/>
          <p:cNvSpPr txBox="1"/>
          <p:nvPr/>
        </p:nvSpPr>
        <p:spPr>
          <a:xfrm>
            <a:off x="6881400" y="3575175"/>
            <a:ext cx="3137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正向立面</a:t>
            </a:r>
            <a:r>
              <a:rPr lang="zh-TW" sz="1200">
                <a:solidFill>
                  <a:schemeClr val="dk1"/>
                </a:solidFill>
              </a:rPr>
              <a:t>圖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75"/>
          <p:cNvSpPr txBox="1"/>
          <p:nvPr/>
        </p:nvSpPr>
        <p:spPr>
          <a:xfrm>
            <a:off x="3156425" y="3575175"/>
            <a:ext cx="3137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側向立面圖</a:t>
            </a:r>
            <a:endParaRPr sz="1200"/>
          </a:p>
        </p:txBody>
      </p:sp>
      <p:sp>
        <p:nvSpPr>
          <p:cNvPr id="950" name="Google Shape;950;p75"/>
          <p:cNvSpPr txBox="1"/>
          <p:nvPr/>
        </p:nvSpPr>
        <p:spPr>
          <a:xfrm>
            <a:off x="85425" y="3575175"/>
            <a:ext cx="3137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透視圖</a:t>
            </a:r>
            <a:endParaRPr sz="1200"/>
          </a:p>
        </p:txBody>
      </p:sp>
      <p:grpSp>
        <p:nvGrpSpPr>
          <p:cNvPr id="951" name="Google Shape;951;p75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952" name="Google Shape;952;p75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icrosoft Yahei"/>
                <a:buNone/>
              </a:pPr>
              <a:r>
                <a:rPr lang="zh-TW" sz="13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方案四 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53" name="Google Shape;953;p75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75"/>
          <p:cNvSpPr txBox="1"/>
          <p:nvPr/>
        </p:nvSpPr>
        <p:spPr>
          <a:xfrm>
            <a:off x="289905" y="422756"/>
            <a:ext cx="2471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概念說明-平面關係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6"/>
          <p:cNvSpPr/>
          <p:nvPr/>
        </p:nvSpPr>
        <p:spPr>
          <a:xfrm>
            <a:off x="-231975" y="1820550"/>
            <a:ext cx="95847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6"/>
          <p:cNvSpPr txBox="1"/>
          <p:nvPr/>
        </p:nvSpPr>
        <p:spPr>
          <a:xfrm>
            <a:off x="3340125" y="2184450"/>
            <a:ext cx="24405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16550" rIns="33100" bIns="1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  N  D</a:t>
            </a:r>
            <a:endParaRPr sz="5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/>
          <p:nvPr/>
        </p:nvSpPr>
        <p:spPr>
          <a:xfrm>
            <a:off x="-25050" y="1820550"/>
            <a:ext cx="91941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4046900" y="1993750"/>
            <a:ext cx="10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基地分析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24" name="Google Shape;324;p48"/>
          <p:cNvCxnSpPr/>
          <p:nvPr/>
        </p:nvCxnSpPr>
        <p:spPr>
          <a:xfrm>
            <a:off x="3849725" y="3005675"/>
            <a:ext cx="14304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5" name="Google Shape;325;p48"/>
          <p:cNvGrpSpPr/>
          <p:nvPr/>
        </p:nvGrpSpPr>
        <p:grpSpPr>
          <a:xfrm rot="-6067057">
            <a:off x="511767" y="799239"/>
            <a:ext cx="528138" cy="437136"/>
            <a:chOff x="181124" y="3428031"/>
            <a:chExt cx="1004315" cy="831265"/>
          </a:xfrm>
        </p:grpSpPr>
        <p:cxnSp>
          <p:nvCxnSpPr>
            <p:cNvPr id="326" name="Google Shape;326;p48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8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48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9" name="Google Shape;329;p48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8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48"/>
          <p:cNvGrpSpPr/>
          <p:nvPr/>
        </p:nvGrpSpPr>
        <p:grpSpPr>
          <a:xfrm rot="10245263">
            <a:off x="7853816" y="4224365"/>
            <a:ext cx="528202" cy="437189"/>
            <a:chOff x="181124" y="3428031"/>
            <a:chExt cx="1004315" cy="831265"/>
          </a:xfrm>
        </p:grpSpPr>
        <p:cxnSp>
          <p:nvCxnSpPr>
            <p:cNvPr id="333" name="Google Shape;333;p48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334;p48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48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48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8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48"/>
          <p:cNvGrpSpPr/>
          <p:nvPr/>
        </p:nvGrpSpPr>
        <p:grpSpPr>
          <a:xfrm rot="10245642">
            <a:off x="7625188" y="1214544"/>
            <a:ext cx="271473" cy="224697"/>
            <a:chOff x="181124" y="3428031"/>
            <a:chExt cx="1004315" cy="831265"/>
          </a:xfrm>
        </p:grpSpPr>
        <p:cxnSp>
          <p:nvCxnSpPr>
            <p:cNvPr id="340" name="Google Shape;340;p48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48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48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3" name="Google Shape;343;p48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8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8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48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3">
            <a:off x="2446565" y="446316"/>
            <a:ext cx="4250870" cy="425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49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353" name="Google Shape;353;p49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Microsoft Yahei"/>
                <a:buNone/>
              </a:pPr>
              <a:r>
                <a:rPr lang="zh-TW" sz="1300">
                  <a:latin typeface="Microsoft Yahei"/>
                  <a:ea typeface="Microsoft Yahei"/>
                  <a:cs typeface="Microsoft Yahei"/>
                  <a:sym typeface="Microsoft Yahei"/>
                </a:rPr>
                <a:t>基地位置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4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1080763" y="903975"/>
            <a:ext cx="5929148" cy="33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/>
          <p:nvPr/>
        </p:nvSpPr>
        <p:spPr>
          <a:xfrm>
            <a:off x="3217753" y="2810736"/>
            <a:ext cx="187500" cy="187500"/>
          </a:xfrm>
          <a:prstGeom prst="ellipse">
            <a:avLst/>
          </a:prstGeom>
          <a:solidFill>
            <a:srgbClr val="E06666">
              <a:alpha val="401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9"/>
          <p:cNvSpPr/>
          <p:nvPr/>
        </p:nvSpPr>
        <p:spPr>
          <a:xfrm>
            <a:off x="2677807" y="1492601"/>
            <a:ext cx="580800" cy="580800"/>
          </a:xfrm>
          <a:prstGeom prst="ellipse">
            <a:avLst/>
          </a:prstGeom>
          <a:solidFill>
            <a:srgbClr val="76A5AF">
              <a:alpha val="6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p49"/>
          <p:cNvCxnSpPr/>
          <p:nvPr/>
        </p:nvCxnSpPr>
        <p:spPr>
          <a:xfrm rot="10800000" flipH="1">
            <a:off x="3258713" y="980175"/>
            <a:ext cx="86700" cy="277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9"/>
          <p:cNvCxnSpPr/>
          <p:nvPr/>
        </p:nvCxnSpPr>
        <p:spPr>
          <a:xfrm>
            <a:off x="3258338" y="3750075"/>
            <a:ext cx="55800" cy="41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9"/>
          <p:cNvCxnSpPr/>
          <p:nvPr/>
        </p:nvCxnSpPr>
        <p:spPr>
          <a:xfrm rot="10800000" flipH="1">
            <a:off x="3218138" y="965250"/>
            <a:ext cx="86700" cy="277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9"/>
          <p:cNvCxnSpPr/>
          <p:nvPr/>
        </p:nvCxnSpPr>
        <p:spPr>
          <a:xfrm>
            <a:off x="3217763" y="3735150"/>
            <a:ext cx="46500" cy="42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7009888" y="3966675"/>
            <a:ext cx="3879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9"/>
          <p:cNvSpPr/>
          <p:nvPr/>
        </p:nvSpPr>
        <p:spPr>
          <a:xfrm>
            <a:off x="6963438" y="3174675"/>
            <a:ext cx="381000" cy="200100"/>
          </a:xfrm>
          <a:prstGeom prst="rect">
            <a:avLst/>
          </a:prstGeom>
          <a:solidFill>
            <a:srgbClr val="76A5AF">
              <a:alpha val="6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6963438" y="2864200"/>
            <a:ext cx="381000" cy="200100"/>
          </a:xfrm>
          <a:prstGeom prst="rect">
            <a:avLst/>
          </a:prstGeom>
          <a:solidFill>
            <a:srgbClr val="E06666">
              <a:alpha val="5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9"/>
          <p:cNvSpPr txBox="1"/>
          <p:nvPr/>
        </p:nvSpPr>
        <p:spPr>
          <a:xfrm>
            <a:off x="7347888" y="3093375"/>
            <a:ext cx="9909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rgbClr val="FFFFFF"/>
                </a:highlight>
              </a:rPr>
              <a:t>初鹿落羽松</a:t>
            </a:r>
            <a:endParaRPr sz="1200"/>
          </a:p>
        </p:txBody>
      </p:sp>
      <p:sp>
        <p:nvSpPr>
          <p:cNvPr id="366" name="Google Shape;366;p49"/>
          <p:cNvSpPr txBox="1"/>
          <p:nvPr/>
        </p:nvSpPr>
        <p:spPr>
          <a:xfrm>
            <a:off x="7347888" y="2798475"/>
            <a:ext cx="1202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基地位置</a:t>
            </a:r>
            <a:endParaRPr sz="1200"/>
          </a:p>
        </p:txBody>
      </p:sp>
      <p:sp>
        <p:nvSpPr>
          <p:cNvPr id="367" name="Google Shape;367;p49"/>
          <p:cNvSpPr txBox="1"/>
          <p:nvPr/>
        </p:nvSpPr>
        <p:spPr>
          <a:xfrm>
            <a:off x="7394355" y="3774825"/>
            <a:ext cx="1100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花東縱谷公路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(產業道路)</a:t>
            </a:r>
            <a:endParaRPr sz="1200"/>
          </a:p>
        </p:txBody>
      </p:sp>
      <p:sp>
        <p:nvSpPr>
          <p:cNvPr id="368" name="Google Shape;368;p49"/>
          <p:cNvSpPr txBox="1"/>
          <p:nvPr/>
        </p:nvSpPr>
        <p:spPr>
          <a:xfrm>
            <a:off x="289899" y="422750"/>
            <a:ext cx="2961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基地與周邊關係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9" name="Google Shape;369;p49"/>
          <p:cNvSpPr/>
          <p:nvPr/>
        </p:nvSpPr>
        <p:spPr>
          <a:xfrm>
            <a:off x="6963438" y="3534675"/>
            <a:ext cx="381000" cy="200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2963975" y="1930575"/>
            <a:ext cx="300300" cy="3003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9"/>
          <p:cNvSpPr txBox="1"/>
          <p:nvPr/>
        </p:nvSpPr>
        <p:spPr>
          <a:xfrm>
            <a:off x="7347888" y="3428775"/>
            <a:ext cx="1202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釋迦田</a:t>
            </a:r>
            <a:endParaRPr sz="1200"/>
          </a:p>
        </p:txBody>
      </p:sp>
      <p:grpSp>
        <p:nvGrpSpPr>
          <p:cNvPr id="372" name="Google Shape;372;p49"/>
          <p:cNvGrpSpPr/>
          <p:nvPr/>
        </p:nvGrpSpPr>
        <p:grpSpPr>
          <a:xfrm>
            <a:off x="6516525" y="3818925"/>
            <a:ext cx="300300" cy="300300"/>
            <a:chOff x="357350" y="2988650"/>
            <a:chExt cx="300300" cy="300300"/>
          </a:xfrm>
        </p:grpSpPr>
        <p:sp>
          <p:nvSpPr>
            <p:cNvPr id="373" name="Google Shape;373;p49"/>
            <p:cNvSpPr/>
            <p:nvPr/>
          </p:nvSpPr>
          <p:spPr>
            <a:xfrm>
              <a:off x="357350" y="2988650"/>
              <a:ext cx="300300" cy="300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464150" y="2988650"/>
              <a:ext cx="86700" cy="30030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9"/>
          <p:cNvSpPr/>
          <p:nvPr/>
        </p:nvSpPr>
        <p:spPr>
          <a:xfrm>
            <a:off x="2887775" y="3560775"/>
            <a:ext cx="300300" cy="3003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50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382" name="Google Shape;382;p50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Microsoft Yahei"/>
                <a:buNone/>
              </a:pPr>
              <a:r>
                <a:rPr lang="zh-TW" sz="1300">
                  <a:latin typeface="Microsoft Yahei"/>
                  <a:ea typeface="Microsoft Yahei"/>
                  <a:cs typeface="Microsoft Yahei"/>
                  <a:sym typeface="Microsoft Yahei"/>
                </a:rPr>
                <a:t>基地現況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50"/>
          <p:cNvSpPr txBox="1"/>
          <p:nvPr/>
        </p:nvSpPr>
        <p:spPr>
          <a:xfrm>
            <a:off x="3435625" y="4348675"/>
            <a:ext cx="2558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</a:rPr>
              <a:t>初鹿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落羽松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5" name="Google Shape;385;p50"/>
          <p:cNvPicPr preferRelativeResize="0"/>
          <p:nvPr/>
        </p:nvPicPr>
        <p:blipFill rotWithShape="1">
          <a:blip r:embed="rId3">
            <a:alphaModFix amt="45000"/>
          </a:blip>
          <a:srcRect l="13130" r="46066"/>
          <a:stretch/>
        </p:blipFill>
        <p:spPr>
          <a:xfrm>
            <a:off x="3837657" y="663250"/>
            <a:ext cx="2673118" cy="36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/>
          <p:nvPr/>
        </p:nvSpPr>
        <p:spPr>
          <a:xfrm>
            <a:off x="4605779" y="1136868"/>
            <a:ext cx="913200" cy="913200"/>
          </a:xfrm>
          <a:prstGeom prst="ellipse">
            <a:avLst/>
          </a:prstGeom>
          <a:solidFill>
            <a:srgbClr val="76A5AF">
              <a:alpha val="6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p50"/>
          <p:cNvCxnSpPr/>
          <p:nvPr/>
        </p:nvCxnSpPr>
        <p:spPr>
          <a:xfrm rot="10800000" flipH="1">
            <a:off x="5386216" y="731330"/>
            <a:ext cx="48900" cy="792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50"/>
          <p:cNvCxnSpPr/>
          <p:nvPr/>
        </p:nvCxnSpPr>
        <p:spPr>
          <a:xfrm flipH="1">
            <a:off x="5104692" y="1510482"/>
            <a:ext cx="286800" cy="12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6584050" y="3732113"/>
            <a:ext cx="387900" cy="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50"/>
          <p:cNvSpPr/>
          <p:nvPr/>
        </p:nvSpPr>
        <p:spPr>
          <a:xfrm>
            <a:off x="6591000" y="3357525"/>
            <a:ext cx="381000" cy="200100"/>
          </a:xfrm>
          <a:prstGeom prst="rect">
            <a:avLst/>
          </a:prstGeom>
          <a:solidFill>
            <a:srgbClr val="76A5AF">
              <a:alpha val="6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1" name="Google Shape;391;p50"/>
          <p:cNvCxnSpPr/>
          <p:nvPr/>
        </p:nvCxnSpPr>
        <p:spPr>
          <a:xfrm flipH="1">
            <a:off x="5366314" y="1599923"/>
            <a:ext cx="52800" cy="21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50"/>
          <p:cNvCxnSpPr/>
          <p:nvPr/>
        </p:nvCxnSpPr>
        <p:spPr>
          <a:xfrm>
            <a:off x="6584050" y="3991850"/>
            <a:ext cx="3879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50"/>
          <p:cNvSpPr txBox="1"/>
          <p:nvPr/>
        </p:nvSpPr>
        <p:spPr>
          <a:xfrm>
            <a:off x="6904913" y="3267325"/>
            <a:ext cx="9909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rgbClr val="FFFFFF"/>
                </a:highlight>
              </a:rPr>
              <a:t>初鹿落羽松</a:t>
            </a:r>
            <a:endParaRPr sz="1200"/>
          </a:p>
        </p:txBody>
      </p:sp>
      <p:sp>
        <p:nvSpPr>
          <p:cNvPr id="394" name="Google Shape;394;p50"/>
          <p:cNvSpPr txBox="1"/>
          <p:nvPr/>
        </p:nvSpPr>
        <p:spPr>
          <a:xfrm>
            <a:off x="6904925" y="3540275"/>
            <a:ext cx="1605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旅客觀看落羽松路線</a:t>
            </a:r>
            <a:endParaRPr sz="1200"/>
          </a:p>
        </p:txBody>
      </p:sp>
      <p:sp>
        <p:nvSpPr>
          <p:cNvPr id="395" name="Google Shape;395;p50"/>
          <p:cNvSpPr txBox="1"/>
          <p:nvPr/>
        </p:nvSpPr>
        <p:spPr>
          <a:xfrm>
            <a:off x="6971955" y="3842113"/>
            <a:ext cx="1100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花東縱谷公路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(產業道路)</a:t>
            </a:r>
            <a:endParaRPr sz="1200"/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514" y="2503280"/>
            <a:ext cx="2683934" cy="178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14" y="759650"/>
            <a:ext cx="2683936" cy="1591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50"/>
          <p:cNvGrpSpPr/>
          <p:nvPr/>
        </p:nvGrpSpPr>
        <p:grpSpPr>
          <a:xfrm>
            <a:off x="6129250" y="3886225"/>
            <a:ext cx="300300" cy="300300"/>
            <a:chOff x="357350" y="2988650"/>
            <a:chExt cx="300300" cy="300300"/>
          </a:xfrm>
        </p:grpSpPr>
        <p:sp>
          <p:nvSpPr>
            <p:cNvPr id="399" name="Google Shape;399;p50"/>
            <p:cNvSpPr/>
            <p:nvPr/>
          </p:nvSpPr>
          <p:spPr>
            <a:xfrm>
              <a:off x="357350" y="2988650"/>
              <a:ext cx="300300" cy="300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464150" y="2988650"/>
              <a:ext cx="86700" cy="30030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51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407" name="Google Shape;407;p51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Microsoft Yahei"/>
                <a:buNone/>
              </a:pPr>
              <a:r>
                <a:rPr lang="zh-TW" sz="1300">
                  <a:latin typeface="Microsoft Yahei"/>
                  <a:ea typeface="Microsoft Yahei"/>
                  <a:cs typeface="Microsoft Yahei"/>
                  <a:sym typeface="Microsoft Yahei"/>
                </a:rPr>
                <a:t>基地配置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888" y="1229950"/>
            <a:ext cx="3308750" cy="26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925" y="1254850"/>
            <a:ext cx="3102551" cy="26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 rotWithShape="1">
          <a:blip r:embed="rId5">
            <a:alphaModFix/>
          </a:blip>
          <a:srcRect l="2813" t="3187" r="4952" b="3875"/>
          <a:stretch/>
        </p:blipFill>
        <p:spPr>
          <a:xfrm>
            <a:off x="609875" y="1440950"/>
            <a:ext cx="2373999" cy="22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/>
        </p:nvSpPr>
        <p:spPr>
          <a:xfrm>
            <a:off x="961325" y="3768875"/>
            <a:ext cx="1605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期望引導之視線方向</a:t>
            </a:r>
            <a:endParaRPr sz="1200"/>
          </a:p>
        </p:txBody>
      </p:sp>
      <p:sp>
        <p:nvSpPr>
          <p:cNvPr id="413" name="Google Shape;413;p51"/>
          <p:cNvSpPr txBox="1"/>
          <p:nvPr/>
        </p:nvSpPr>
        <p:spPr>
          <a:xfrm>
            <a:off x="3628325" y="3768875"/>
            <a:ext cx="1605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構件放置基地之區塊</a:t>
            </a:r>
            <a:endParaRPr sz="1200"/>
          </a:p>
        </p:txBody>
      </p:sp>
      <p:sp>
        <p:nvSpPr>
          <p:cNvPr id="414" name="Google Shape;414;p51"/>
          <p:cNvSpPr txBox="1"/>
          <p:nvPr/>
        </p:nvSpPr>
        <p:spPr>
          <a:xfrm>
            <a:off x="6295325" y="3768875"/>
            <a:ext cx="1905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構件與基地區域之關係</a:t>
            </a:r>
            <a:endParaRPr sz="1200"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l="11086" t="9148" r="8984" b="19873"/>
          <a:stretch/>
        </p:blipFill>
        <p:spPr>
          <a:xfrm>
            <a:off x="1193981" y="228600"/>
            <a:ext cx="7181220" cy="4517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52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422" name="Google Shape;422;p52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Microsoft Yahei"/>
                <a:buNone/>
              </a:pPr>
              <a:r>
                <a:rPr lang="zh-TW" sz="1300">
                  <a:latin typeface="Microsoft Yahei"/>
                  <a:ea typeface="Microsoft Yahei"/>
                  <a:cs typeface="Microsoft Yahei"/>
                  <a:sym typeface="Microsoft Yahei"/>
                </a:rPr>
                <a:t>基地</a:t>
              </a:r>
              <a:r>
                <a:rPr lang="zh-TW" sz="13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分析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4" name="Google Shape;424;p52"/>
          <p:cNvPicPr preferRelativeResize="0"/>
          <p:nvPr/>
        </p:nvPicPr>
        <p:blipFill rotWithShape="1">
          <a:blip r:embed="rId4">
            <a:alphaModFix amt="65000"/>
          </a:blip>
          <a:srcRect l="32281" t="34033" r="50248" b="22126"/>
          <a:stretch/>
        </p:blipFill>
        <p:spPr>
          <a:xfrm>
            <a:off x="1264270" y="1061941"/>
            <a:ext cx="1252835" cy="1768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52"/>
          <p:cNvCxnSpPr/>
          <p:nvPr/>
        </p:nvCxnSpPr>
        <p:spPr>
          <a:xfrm>
            <a:off x="1086697" y="2138127"/>
            <a:ext cx="164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52"/>
          <p:cNvCxnSpPr/>
          <p:nvPr/>
        </p:nvCxnSpPr>
        <p:spPr>
          <a:xfrm rot="10800000">
            <a:off x="2732171" y="2007845"/>
            <a:ext cx="0" cy="1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52"/>
          <p:cNvCxnSpPr/>
          <p:nvPr/>
        </p:nvCxnSpPr>
        <p:spPr>
          <a:xfrm rot="10800000">
            <a:off x="1086697" y="2007845"/>
            <a:ext cx="0" cy="1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52"/>
          <p:cNvSpPr txBox="1"/>
          <p:nvPr/>
        </p:nvSpPr>
        <p:spPr>
          <a:xfrm>
            <a:off x="942050" y="1771207"/>
            <a:ext cx="2019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endParaRPr/>
          </a:p>
        </p:txBody>
      </p:sp>
      <p:sp>
        <p:nvSpPr>
          <p:cNvPr id="429" name="Google Shape;429;p52"/>
          <p:cNvSpPr txBox="1"/>
          <p:nvPr/>
        </p:nvSpPr>
        <p:spPr>
          <a:xfrm>
            <a:off x="2574023" y="1771207"/>
            <a:ext cx="5970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A’</a:t>
            </a:r>
            <a:endParaRPr/>
          </a:p>
        </p:txBody>
      </p:sp>
      <p:cxnSp>
        <p:nvCxnSpPr>
          <p:cNvPr id="430" name="Google Shape;430;p52"/>
          <p:cNvCxnSpPr/>
          <p:nvPr/>
        </p:nvCxnSpPr>
        <p:spPr>
          <a:xfrm>
            <a:off x="1235035" y="4641355"/>
            <a:ext cx="68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52"/>
          <p:cNvSpPr txBox="1"/>
          <p:nvPr/>
        </p:nvSpPr>
        <p:spPr>
          <a:xfrm>
            <a:off x="1086706" y="4629747"/>
            <a:ext cx="664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endParaRPr/>
          </a:p>
        </p:txBody>
      </p:sp>
      <p:sp>
        <p:nvSpPr>
          <p:cNvPr id="432" name="Google Shape;432;p52"/>
          <p:cNvSpPr txBox="1"/>
          <p:nvPr/>
        </p:nvSpPr>
        <p:spPr>
          <a:xfrm>
            <a:off x="6894703" y="4629747"/>
            <a:ext cx="19653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A’</a:t>
            </a:r>
            <a:endParaRPr/>
          </a:p>
        </p:txBody>
      </p:sp>
      <p:sp>
        <p:nvSpPr>
          <p:cNvPr id="433" name="Google Shape;433;p52"/>
          <p:cNvSpPr txBox="1"/>
          <p:nvPr/>
        </p:nvSpPr>
        <p:spPr>
          <a:xfrm>
            <a:off x="289899" y="422750"/>
            <a:ext cx="2961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icrosoft Yahei"/>
              <a:buNone/>
            </a:pPr>
            <a:r>
              <a:rPr lang="zh-TW" sz="1300">
                <a:latin typeface="Microsoft Yahei"/>
                <a:ea typeface="Microsoft Yahei"/>
                <a:cs typeface="Microsoft Yahei"/>
                <a:sym typeface="Microsoft Yahei"/>
              </a:rPr>
              <a:t>地形/人群</a:t>
            </a:r>
            <a:r>
              <a:rPr lang="zh-TW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/植栽/構件 高度之關係</a:t>
            </a:r>
            <a:endParaRPr sz="1300" i="0" u="none" strike="noStrike" cap="none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34" name="Google Shape;434;p52"/>
          <p:cNvGrpSpPr/>
          <p:nvPr/>
        </p:nvGrpSpPr>
        <p:grpSpPr>
          <a:xfrm>
            <a:off x="2280484" y="2553374"/>
            <a:ext cx="201892" cy="201892"/>
            <a:chOff x="357350" y="2988650"/>
            <a:chExt cx="300300" cy="300300"/>
          </a:xfrm>
        </p:grpSpPr>
        <p:sp>
          <p:nvSpPr>
            <p:cNvPr id="435" name="Google Shape;435;p52"/>
            <p:cNvSpPr/>
            <p:nvPr/>
          </p:nvSpPr>
          <p:spPr>
            <a:xfrm>
              <a:off x="357350" y="2988650"/>
              <a:ext cx="300300" cy="300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464150" y="2988650"/>
              <a:ext cx="86700" cy="30030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图片包含 户外艺术系列&#10;&#10;已生成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034103">
            <a:off x="2446565" y="446316"/>
            <a:ext cx="4250870" cy="425087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-25050" y="1820550"/>
            <a:ext cx="9194100" cy="1502400"/>
          </a:xfrm>
          <a:prstGeom prst="roundRect">
            <a:avLst>
              <a:gd name="adj" fmla="val 418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4046900" y="1993750"/>
            <a:ext cx="10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45" name="Google Shape;445;p53"/>
          <p:cNvCxnSpPr/>
          <p:nvPr/>
        </p:nvCxnSpPr>
        <p:spPr>
          <a:xfrm>
            <a:off x="3828700" y="3005675"/>
            <a:ext cx="14727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46" name="Google Shape;446;p53"/>
          <p:cNvGrpSpPr/>
          <p:nvPr/>
        </p:nvGrpSpPr>
        <p:grpSpPr>
          <a:xfrm rot="-6067057">
            <a:off x="511767" y="799239"/>
            <a:ext cx="528138" cy="437136"/>
            <a:chOff x="181124" y="3428031"/>
            <a:chExt cx="1004315" cy="831265"/>
          </a:xfrm>
        </p:grpSpPr>
        <p:cxnSp>
          <p:nvCxnSpPr>
            <p:cNvPr id="447" name="Google Shape;447;p5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" name="Google Shape;448;p5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9" name="Google Shape;449;p5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0" name="Google Shape;450;p5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53"/>
          <p:cNvGrpSpPr/>
          <p:nvPr/>
        </p:nvGrpSpPr>
        <p:grpSpPr>
          <a:xfrm rot="10245263">
            <a:off x="7853816" y="4224365"/>
            <a:ext cx="528202" cy="437189"/>
            <a:chOff x="181124" y="3428031"/>
            <a:chExt cx="1004315" cy="831265"/>
          </a:xfrm>
        </p:grpSpPr>
        <p:cxnSp>
          <p:nvCxnSpPr>
            <p:cNvPr id="454" name="Google Shape;454;p5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7" name="Google Shape;457;p5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53"/>
          <p:cNvGrpSpPr/>
          <p:nvPr/>
        </p:nvGrpSpPr>
        <p:grpSpPr>
          <a:xfrm rot="10245642">
            <a:off x="7625188" y="1214544"/>
            <a:ext cx="271473" cy="224697"/>
            <a:chOff x="181124" y="3428031"/>
            <a:chExt cx="1004315" cy="831265"/>
          </a:xfrm>
        </p:grpSpPr>
        <p:cxnSp>
          <p:nvCxnSpPr>
            <p:cNvPr id="461" name="Google Shape;461;p53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53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53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4" name="Google Shape;464;p53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3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53"/>
          <p:cNvSpPr txBox="1"/>
          <p:nvPr/>
        </p:nvSpPr>
        <p:spPr>
          <a:xfrm>
            <a:off x="2775300" y="2387354"/>
            <a:ext cx="354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設計理念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4"/>
          <p:cNvGrpSpPr/>
          <p:nvPr/>
        </p:nvGrpSpPr>
        <p:grpSpPr>
          <a:xfrm>
            <a:off x="179200" y="177756"/>
            <a:ext cx="2578580" cy="485494"/>
            <a:chOff x="179200" y="177756"/>
            <a:chExt cx="2578580" cy="485494"/>
          </a:xfrm>
        </p:grpSpPr>
        <p:sp>
          <p:nvSpPr>
            <p:cNvPr id="473" name="Google Shape;473;p54"/>
            <p:cNvSpPr txBox="1"/>
            <p:nvPr/>
          </p:nvSpPr>
          <p:spPr>
            <a:xfrm>
              <a:off x="286380" y="177756"/>
              <a:ext cx="2471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icrosoft Yahei"/>
                <a:buNone/>
              </a:pPr>
              <a:r>
                <a:rPr lang="zh-TW" sz="13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設計理念</a:t>
              </a:r>
              <a:endParaRPr sz="1300" i="0" u="none" strike="noStrike" cap="none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>
              <a:off x="179200" y="203650"/>
              <a:ext cx="38700" cy="459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54"/>
          <p:cNvSpPr txBox="1"/>
          <p:nvPr/>
        </p:nvSpPr>
        <p:spPr>
          <a:xfrm>
            <a:off x="179207" y="904475"/>
            <a:ext cx="39252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以「初鹿夢想家實驗國民中學」之名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考究其定義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ˍ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初鹿，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卑南語中是「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山間無風之地」之意；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實驗，是證明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、是創造，為經驗或結果所做過程。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因而我們以山為形，以自然構築基地，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我們從構件開始，在每一個有光有影的瞬間，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誠心詮釋山與山的關係ˍ__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及人與自然的關係。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76" name="Google Shape;476;p54"/>
          <p:cNvGrpSpPr/>
          <p:nvPr/>
        </p:nvGrpSpPr>
        <p:grpSpPr>
          <a:xfrm rot="-6066819">
            <a:off x="3850545" y="3703235"/>
            <a:ext cx="333459" cy="276002"/>
            <a:chOff x="181124" y="3428031"/>
            <a:chExt cx="1004315" cy="831265"/>
          </a:xfrm>
        </p:grpSpPr>
        <p:cxnSp>
          <p:nvCxnSpPr>
            <p:cNvPr id="477" name="Google Shape;477;p54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54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9" name="Google Shape;479;p54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4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4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54"/>
          <p:cNvGrpSpPr/>
          <p:nvPr/>
        </p:nvGrpSpPr>
        <p:grpSpPr>
          <a:xfrm rot="10245709">
            <a:off x="3134716" y="3163174"/>
            <a:ext cx="333439" cy="275985"/>
            <a:chOff x="181124" y="3428031"/>
            <a:chExt cx="1004315" cy="831265"/>
          </a:xfrm>
        </p:grpSpPr>
        <p:cxnSp>
          <p:nvCxnSpPr>
            <p:cNvPr id="484" name="Google Shape;484;p54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5" name="Google Shape;485;p54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6" name="Google Shape;486;p54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7" name="Google Shape;487;p54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4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4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54"/>
          <p:cNvGrpSpPr/>
          <p:nvPr/>
        </p:nvGrpSpPr>
        <p:grpSpPr>
          <a:xfrm rot="10245511">
            <a:off x="1367877" y="677520"/>
            <a:ext cx="171351" cy="141826"/>
            <a:chOff x="181124" y="3428031"/>
            <a:chExt cx="1004315" cy="831265"/>
          </a:xfrm>
        </p:grpSpPr>
        <p:cxnSp>
          <p:nvCxnSpPr>
            <p:cNvPr id="491" name="Google Shape;491;p54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54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54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4" name="Google Shape;494;p54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4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4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54"/>
          <p:cNvGrpSpPr/>
          <p:nvPr/>
        </p:nvGrpSpPr>
        <p:grpSpPr>
          <a:xfrm rot="-6066819">
            <a:off x="7965345" y="4541435"/>
            <a:ext cx="333459" cy="276002"/>
            <a:chOff x="181124" y="3428031"/>
            <a:chExt cx="1004315" cy="831265"/>
          </a:xfrm>
        </p:grpSpPr>
        <p:cxnSp>
          <p:nvCxnSpPr>
            <p:cNvPr id="498" name="Google Shape;498;p54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54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54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1" name="Google Shape;501;p54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4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4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54"/>
          <p:cNvGrpSpPr/>
          <p:nvPr/>
        </p:nvGrpSpPr>
        <p:grpSpPr>
          <a:xfrm rot="10245709">
            <a:off x="7249516" y="4001374"/>
            <a:ext cx="333439" cy="275985"/>
            <a:chOff x="181124" y="3428031"/>
            <a:chExt cx="1004315" cy="831265"/>
          </a:xfrm>
        </p:grpSpPr>
        <p:cxnSp>
          <p:nvCxnSpPr>
            <p:cNvPr id="505" name="Google Shape;505;p54"/>
            <p:cNvCxnSpPr/>
            <p:nvPr/>
          </p:nvCxnSpPr>
          <p:spPr>
            <a:xfrm rot="-10425569" flipH="1">
              <a:off x="311101" y="3515900"/>
              <a:ext cx="190428" cy="63797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6" name="Google Shape;506;p54"/>
            <p:cNvCxnSpPr/>
            <p:nvPr/>
          </p:nvCxnSpPr>
          <p:spPr>
            <a:xfrm rot="-10425541" flipH="1">
              <a:off x="262502" y="3881816"/>
              <a:ext cx="861003" cy="33166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" name="Google Shape;507;p54"/>
            <p:cNvCxnSpPr/>
            <p:nvPr/>
          </p:nvCxnSpPr>
          <p:spPr>
            <a:xfrm rot="-10425021">
              <a:off x="550917" y="3476802"/>
              <a:ext cx="586988" cy="455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8" name="Google Shape;508;p54"/>
            <p:cNvSpPr/>
            <p:nvPr/>
          </p:nvSpPr>
          <p:spPr>
            <a:xfrm rot="-10422632">
              <a:off x="1067351" y="3905636"/>
              <a:ext cx="112276" cy="11227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 rot="-10423231">
              <a:off x="189205" y="4082022"/>
              <a:ext cx="156338" cy="15633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4"/>
            <p:cNvSpPr/>
            <p:nvPr/>
          </p:nvSpPr>
          <p:spPr>
            <a:xfrm rot="-10429789">
              <a:off x="520581" y="3432572"/>
              <a:ext cx="89317" cy="89317"/>
            </a:xfrm>
            <a:prstGeom prst="ellipse">
              <a:avLst/>
            </a:prstGeom>
            <a:solidFill>
              <a:srgbClr val="F7F7F7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灰度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Macintosh PowerPoint</Application>
  <PresentationFormat>如螢幕大小 (16:9)</PresentationFormat>
  <Paragraphs>76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Arial</vt:lpstr>
      <vt:lpstr>Microsoft Yahei</vt:lpstr>
      <vt:lpstr>Microsoft JhengHei</vt:lpstr>
      <vt:lpstr>Calibri</vt:lpstr>
      <vt:lpstr>Arial Black</vt:lpstr>
      <vt:lpstr>Simple Light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User</cp:lastModifiedBy>
  <cp:revision>1</cp:revision>
  <dcterms:modified xsi:type="dcterms:W3CDTF">2021-08-13T12:15:41Z</dcterms:modified>
</cp:coreProperties>
</file>